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5.xml" ContentType="application/vnd.openxmlformats-officedocument.theme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8.xml" ContentType="application/vnd.openxmlformats-officedocument.theme+xml"/>
  <Override PartName="/ppt/slideLayouts/slideLayout2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675" r:id="rId2"/>
    <p:sldMasterId id="2147483716" r:id="rId3"/>
    <p:sldMasterId id="2147483705" r:id="rId4"/>
    <p:sldMasterId id="2147483707" r:id="rId5"/>
    <p:sldMasterId id="2147483699" r:id="rId6"/>
    <p:sldMasterId id="2147483688" r:id="rId7"/>
    <p:sldMasterId id="2147483697" r:id="rId8"/>
    <p:sldMasterId id="2147483761" r:id="rId9"/>
  </p:sldMasterIdLst>
  <p:notesMasterIdLst>
    <p:notesMasterId r:id="rId24"/>
  </p:notesMasterIdLst>
  <p:handoutMasterIdLst>
    <p:handoutMasterId r:id="rId25"/>
  </p:handoutMasterIdLst>
  <p:sldIdLst>
    <p:sldId id="293" r:id="rId10"/>
    <p:sldId id="311" r:id="rId11"/>
    <p:sldId id="294" r:id="rId12"/>
    <p:sldId id="312" r:id="rId13"/>
    <p:sldId id="313" r:id="rId14"/>
    <p:sldId id="314" r:id="rId15"/>
    <p:sldId id="315" r:id="rId16"/>
    <p:sldId id="307" r:id="rId17"/>
    <p:sldId id="308" r:id="rId18"/>
    <p:sldId id="317" r:id="rId19"/>
    <p:sldId id="316" r:id="rId20"/>
    <p:sldId id="318" r:id="rId21"/>
    <p:sldId id="298" r:id="rId22"/>
    <p:sldId id="319" r:id="rId2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acey Greene" initials="" lastIdx="11" clrIdx="0"/>
  <p:cmAuthor id="1" name="Jason Rodriguez" initials="" lastIdx="0" clrIdx="1"/>
  <p:cmAuthor id="2" name="Michael Hofmann" initials="" lastIdx="2" clrIdx="2"/>
  <p:cmAuthor id="3" name="Anastasia Greene" initials="" lastIdx="2" clrIdx="3"/>
  <p:cmAuthor id="4" name="Rebecca Turner" initials="RT" lastIdx="4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152A"/>
    <a:srgbClr val="A0192E"/>
    <a:srgbClr val="8A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78A8E-21E8-A350-1E60-C914625439CE}" v="2115" dt="2022-12-12T21:31:46.425"/>
    <p1510:client id="{B973C3FB-454A-E98A-239E-7E2A820635DD}" v="37" dt="2022-12-12T15:49:36.0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18" autoAdjust="0"/>
    <p:restoredTop sz="96327" autoAdjust="0"/>
  </p:normalViewPr>
  <p:slideViewPr>
    <p:cSldViewPr snapToGrid="0">
      <p:cViewPr varScale="1">
        <p:scale>
          <a:sx n="115" d="100"/>
          <a:sy n="115" d="100"/>
        </p:scale>
        <p:origin x="640" y="192"/>
      </p:cViewPr>
      <p:guideLst>
        <p:guide orient="horz" pos="2160"/>
        <p:guide pos="288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32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909B4-0034-084A-82BA-DE59354427DE}" type="datetime1">
              <a:rPr lang="en-US" smtClean="0"/>
              <a:t>12/12/2022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A7536-799B-F143-BC53-9CC169B5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7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1.jpg>
</file>

<file path=ppt/media/image12.jpg>
</file>

<file path=ppt/media/image13.jpg>
</file>

<file path=ppt/media/image14.png>
</file>

<file path=ppt/media/image15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EE3B6-A6CF-1B42-910E-8E290E739F0F}" type="datetime1">
              <a:rPr lang="en-US" smtClean="0"/>
              <a:t>12/12/2022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1DC2-A28F-4C81-9966-8D7B3191D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14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iversity Center Compl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26194" y="0"/>
            <a:ext cx="5362630" cy="6864167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71899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9726309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68248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26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2"/>
            <a:ext cx="11585731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115857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172887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6" y="1709352"/>
            <a:ext cx="5617943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115857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59098" y="1709352"/>
            <a:ext cx="5691148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969213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112109"/>
            <a:ext cx="11585731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3512360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6" y="1112109"/>
            <a:ext cx="5663697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4002" y="1112109"/>
            <a:ext cx="5663697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8777181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4824" y="-1"/>
            <a:ext cx="9144001" cy="6858001"/>
          </a:xfrm>
          <a:prstGeom prst="rect">
            <a:avLst/>
          </a:prstGeom>
        </p:spPr>
      </p:pic>
      <p:sp>
        <p:nvSpPr>
          <p:cNvPr id="24" name="Rectangle 23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7" name="Text Placeholder 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9" name="Text Placeholder 4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889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4825" y="0"/>
            <a:ext cx="9143999" cy="6858000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50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5465" y="0"/>
            <a:ext cx="9103360" cy="682752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2549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3828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782" y="2237110"/>
            <a:ext cx="11737153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 1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4" name="Rectangle 23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2075" y="6584950"/>
            <a:ext cx="29337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68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4825" y="0"/>
            <a:ext cx="5334000" cy="6827520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24" name="Group 2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5" name="Rectangle 2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22323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-1" y="4919822"/>
            <a:ext cx="12188825" cy="19381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88825" cy="4895273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782" y="5545997"/>
            <a:ext cx="10510190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1" y="4875418"/>
            <a:ext cx="12188825" cy="1238113"/>
            <a:chOff x="0" y="6662"/>
            <a:chExt cx="9144000" cy="928827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/>
            <a:srcRect t="13018" r="68665"/>
            <a:stretch/>
          </p:blipFill>
          <p:spPr>
            <a:xfrm>
              <a:off x="8323018" y="6662"/>
              <a:ext cx="588774" cy="928827"/>
            </a:xfrm>
            <a:prstGeom prst="rect">
              <a:avLst/>
            </a:prstGeom>
          </p:spPr>
        </p:pic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2075" y="6584950"/>
            <a:ext cx="29337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24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991552" y="1570618"/>
            <a:ext cx="10227600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4412102" y="5206138"/>
            <a:ext cx="7419101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Insert Quote Attribution Here</a:t>
            </a:r>
          </a:p>
        </p:txBody>
      </p:sp>
      <p:pic>
        <p:nvPicPr>
          <p:cNvPr id="21" name="Picture 20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721" y="1561545"/>
            <a:ext cx="743664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1090865" y="4701328"/>
            <a:ext cx="743664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936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882117" y="1578919"/>
            <a:ext cx="5006220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882118" y="5766677"/>
            <a:ext cx="5006219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578920"/>
            <a:ext cx="5654546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23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6754517" y="1573230"/>
            <a:ext cx="2468433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61927" y="1573230"/>
            <a:ext cx="2452019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754517" y="3914119"/>
            <a:ext cx="2468433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61927" y="3914119"/>
            <a:ext cx="2452019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572055"/>
            <a:ext cx="5654546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2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319232" y="1578919"/>
            <a:ext cx="6075064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6510381" y="3690748"/>
            <a:ext cx="2960142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6510381" y="1578920"/>
            <a:ext cx="2960142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9605955" y="1572055"/>
            <a:ext cx="2292963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960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19232" y="2004541"/>
            <a:ext cx="3027859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319836" y="1586342"/>
            <a:ext cx="3017581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3535724" y="1585784"/>
            <a:ext cx="8319357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976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8829448" y="2004541"/>
            <a:ext cx="3027859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8830052" y="1586342"/>
            <a:ext cx="3017581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305502" y="1585784"/>
            <a:ext cx="8319357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536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302605" y="1585784"/>
            <a:ext cx="11305796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645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328906" y="1578920"/>
            <a:ext cx="5621794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1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28904" y="5043715"/>
            <a:ext cx="5621796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6228651" y="1572054"/>
            <a:ext cx="5622210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2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6229065" y="5043715"/>
            <a:ext cx="5621796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61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-1" y="5092180"/>
            <a:ext cx="12188825" cy="1765820"/>
            <a:chOff x="-1" y="5092180"/>
            <a:chExt cx="12188825" cy="176582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8129945" y="5092180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" y="5092922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" y="5128391"/>
              <a:ext cx="12188825" cy="17296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828324" y="5240939"/>
            <a:ext cx="8532178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Here</a:t>
            </a:r>
            <a:br>
              <a:rPr lang="en-US" dirty="0"/>
            </a:br>
            <a:r>
              <a:rPr lang="en-US" dirty="0"/>
              <a:t>Email Here</a:t>
            </a:r>
            <a:br>
              <a:rPr lang="en-US" dirty="0"/>
            </a:br>
            <a:r>
              <a:rPr lang="en-US" dirty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07528" y="678405"/>
            <a:ext cx="3580638" cy="30590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71521" y="4263995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one 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18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9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21730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wor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6" name="Straight Connector 15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4" name="Rectangle 23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6158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ocation 20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428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012" y="0"/>
            <a:ext cx="5357812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1" name="Rectangle 20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6349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194" y="0"/>
            <a:ext cx="5362631" cy="6864167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18623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7714" y="1196775"/>
            <a:ext cx="5199888" cy="5669280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6773094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4" y="3496385"/>
            <a:ext cx="6753633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</a:t>
            </a:r>
            <a:br>
              <a:rPr lang="en-US" dirty="0"/>
            </a:br>
            <a:r>
              <a:rPr lang="en-US" dirty="0"/>
              <a:t>needs to be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2" y="2155151"/>
            <a:ext cx="8529783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6" name="Rectangle 15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8228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8726"/>
            <a:ext cx="11585731" cy="4385167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6479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362089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0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emf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.emf"/><Relationship Id="rId5" Type="http://schemas.openxmlformats.org/officeDocument/2006/relationships/image" Target="../media/image2.emf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.emf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2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6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804" r:id="rId2"/>
    <p:sldLayoutId id="2147483803" r:id="rId3"/>
    <p:sldLayoutId id="2147483799" r:id="rId4"/>
    <p:sldLayoutId id="2147483773" r:id="rId5"/>
    <p:sldLayoutId id="2147483763" r:id="rId6"/>
    <p:sldLayoutId id="2147483805" r:id="rId7"/>
    <p:sldLayoutId id="2147483764" r:id="rId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8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3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800" r:id="rId2"/>
    <p:sldLayoutId id="2147483767" r:id="rId3"/>
    <p:sldLayoutId id="2147483801" r:id="rId4"/>
    <p:sldLayoutId id="2147483768" r:id="rId5"/>
    <p:sldLayoutId id="2147483802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51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5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4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89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5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13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2" r:id="rId2"/>
    <p:sldLayoutId id="2147483695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79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5" r:id="rId2"/>
    <p:sldLayoutId id="2147483704" r:id="rId3"/>
    <p:sldLayoutId id="2147483652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0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26634" y="3496385"/>
            <a:ext cx="6753633" cy="1794157"/>
          </a:xfrm>
        </p:spPr>
        <p:txBody>
          <a:bodyPr lIns="91440" tIns="45720" rIns="91440" bIns="45720" anchor="t"/>
          <a:lstStyle/>
          <a:p>
            <a:r>
              <a:rPr lang="en-US" sz="1800" dirty="0"/>
              <a:t>Noah Malhi</a:t>
            </a:r>
          </a:p>
          <a:p>
            <a:r>
              <a:rPr lang="en-US" sz="1800" dirty="0"/>
              <a:t>Prashant Kumar</a:t>
            </a:r>
          </a:p>
          <a:p>
            <a:r>
              <a:rPr lang="en-US" sz="1800" dirty="0"/>
              <a:t>Quentin Jimenez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Chain Data Structure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62BE0CD-C327-21A5-22DB-CD7DC3A00A38}"/>
              </a:ext>
            </a:extLst>
          </p:cNvPr>
          <p:cNvSpPr txBox="1">
            <a:spLocks/>
          </p:cNvSpPr>
          <p:nvPr/>
        </p:nvSpPr>
        <p:spPr>
          <a:xfrm>
            <a:off x="9530404" y="5182331"/>
            <a:ext cx="2757769" cy="134845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2000" b="0" i="1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Advisors:</a:t>
            </a:r>
          </a:p>
          <a:p>
            <a:r>
              <a:rPr lang="en-US" sz="1800" dirty="0"/>
              <a:t>Dov Kruger</a:t>
            </a:r>
          </a:p>
          <a:p>
            <a:r>
              <a:rPr lang="en-US" sz="1800" dirty="0"/>
              <a:t>Raghav Daga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804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Issues, TODO</a:t>
            </a:r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Progress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203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Each line is a node, so we use about an order of magnitude lower number of nodes.</a:t>
            </a:r>
          </a:p>
          <a:p>
            <a:r>
              <a:rPr lang="en-IN" dirty="0"/>
              <a:t>Ropes are binary trees. The depth cannot be controlled.</a:t>
            </a:r>
          </a:p>
          <a:p>
            <a:r>
              <a:rPr lang="en-IN" dirty="0"/>
              <a:t>Chain can be higher order trees, leading to very fat tree structures.</a:t>
            </a:r>
          </a:p>
          <a:p>
            <a:endParaRPr lang="en-IN" dirty="0"/>
          </a:p>
          <a:p>
            <a:r>
              <a:rPr lang="en-IN" dirty="0"/>
              <a:t>Adv/ </a:t>
            </a:r>
            <a:r>
              <a:rPr lang="en-IN" dirty="0" err="1"/>
              <a:t>Disadv</a:t>
            </a:r>
            <a:endParaRPr lang="en-IN" dirty="0"/>
          </a:p>
          <a:p>
            <a:r>
              <a:rPr lang="en-IN" dirty="0"/>
              <a:t>Handling large files</a:t>
            </a:r>
          </a:p>
          <a:p>
            <a:r>
              <a:rPr lang="en-IN" dirty="0"/>
              <a:t>Common use case: add start/ add end- faster access for chain</a:t>
            </a:r>
          </a:p>
          <a:p>
            <a:endParaRPr lang="en-IN" dirty="0"/>
          </a:p>
          <a:p>
            <a:r>
              <a:rPr lang="en-IN" dirty="0" err="1"/>
              <a:t>Disadv</a:t>
            </a:r>
            <a:r>
              <a:rPr lang="en-IN" dirty="0"/>
              <a:t>.</a:t>
            </a:r>
          </a:p>
          <a:p>
            <a:r>
              <a:rPr lang="en-IN" dirty="0"/>
              <a:t>Changing words in lines- delete+ change string + insert (complex) as compared to ropes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How are we different?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635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Assumption: Each word in English language is 8-10 char. Average line length is 8-10 words.</a:t>
            </a:r>
          </a:p>
          <a:p>
            <a:r>
              <a:rPr lang="en-IN" dirty="0"/>
              <a:t>String Size= N characters</a:t>
            </a:r>
          </a:p>
          <a:p>
            <a:r>
              <a:rPr lang="en-IN" dirty="0"/>
              <a:t>Rope- n nodes</a:t>
            </a:r>
          </a:p>
          <a:p>
            <a:r>
              <a:rPr lang="en-IN" dirty="0"/>
              <a:t>M-</a:t>
            </a:r>
            <a:r>
              <a:rPr lang="en-IN" dirty="0" err="1"/>
              <a:t>ary</a:t>
            </a:r>
            <a:r>
              <a:rPr lang="en-IN" dirty="0"/>
              <a:t> Tree -n nodes (n is </a:t>
            </a:r>
            <a:r>
              <a:rPr lang="en-IN" dirty="0" err="1"/>
              <a:t>differernt</a:t>
            </a:r>
            <a:r>
              <a:rPr lang="en-IN" dirty="0"/>
              <a:t> for rope and chain)</a:t>
            </a:r>
          </a:p>
          <a:p>
            <a:r>
              <a:rPr lang="en-IN" dirty="0"/>
              <a:t>Example: 100MB text file</a:t>
            </a:r>
            <a:br>
              <a:rPr lang="en-US" dirty="0"/>
            </a:br>
            <a:r>
              <a:rPr lang="en-IN" dirty="0"/>
              <a:t>1 char = 1 byte</a:t>
            </a:r>
            <a:br>
              <a:rPr lang="en-IN" dirty="0"/>
            </a:br>
            <a:r>
              <a:rPr lang="en-IN" dirty="0"/>
              <a:t>1MB = 1 millions char</a:t>
            </a:r>
            <a:br>
              <a:rPr lang="en-IN" dirty="0"/>
            </a:br>
            <a:r>
              <a:rPr lang="en-IN" dirty="0"/>
              <a:t>100MB = 100 million char/ 10 million words/ 1 million lines.</a:t>
            </a:r>
          </a:p>
          <a:p>
            <a:r>
              <a:rPr lang="en-US" dirty="0"/>
              <a:t>#nodes_rope ~ 10 million, #nodes_chain ~ 1/M million ~ 250k for a 4-way tree</a:t>
            </a:r>
            <a:endParaRPr lang="en-IN" dirty="0"/>
          </a:p>
          <a:p>
            <a:r>
              <a:rPr lang="en-US" dirty="0"/>
              <a:t>Change Line, Change Word</a:t>
            </a:r>
            <a:br>
              <a:rPr lang="en-US" dirty="0"/>
            </a:br>
            <a:endParaRPr lang="en-IN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Complexity Analysis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D028C07-081D-E783-18CB-90F2C3B11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575498"/>
              </p:ext>
            </p:extLst>
          </p:nvPr>
        </p:nvGraphicFramePr>
        <p:xfrm>
          <a:off x="1250710" y="4143349"/>
          <a:ext cx="8612768" cy="1631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3192">
                  <a:extLst>
                    <a:ext uri="{9D8B030D-6E8A-4147-A177-3AD203B41FA5}">
                      <a16:colId xmlns:a16="http://schemas.microsoft.com/office/drawing/2014/main" val="2430783354"/>
                    </a:ext>
                  </a:extLst>
                </a:gridCol>
                <a:gridCol w="2153192">
                  <a:extLst>
                    <a:ext uri="{9D8B030D-6E8A-4147-A177-3AD203B41FA5}">
                      <a16:colId xmlns:a16="http://schemas.microsoft.com/office/drawing/2014/main" val="3389381761"/>
                    </a:ext>
                  </a:extLst>
                </a:gridCol>
                <a:gridCol w="2153192">
                  <a:extLst>
                    <a:ext uri="{9D8B030D-6E8A-4147-A177-3AD203B41FA5}">
                      <a16:colId xmlns:a16="http://schemas.microsoft.com/office/drawing/2014/main" val="1403796789"/>
                    </a:ext>
                  </a:extLst>
                </a:gridCol>
                <a:gridCol w="2153192">
                  <a:extLst>
                    <a:ext uri="{9D8B030D-6E8A-4147-A177-3AD203B41FA5}">
                      <a16:colId xmlns:a16="http://schemas.microsoft.com/office/drawing/2014/main" val="3634733862"/>
                    </a:ext>
                  </a:extLst>
                </a:gridCol>
              </a:tblGrid>
              <a:tr h="40798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931022"/>
                  </a:ext>
                </a:extLst>
              </a:tr>
              <a:tr h="407984">
                <a:tc>
                  <a:txBody>
                    <a:bodyPr/>
                    <a:lstStyle/>
                    <a:p>
                      <a:r>
                        <a:rPr lang="en-US" dirty="0"/>
                        <a:t>Insert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Olog</a:t>
                      </a:r>
                      <a:r>
                        <a:rPr lang="en-US" dirty="0"/>
                        <a:t>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7582708"/>
                  </a:ext>
                </a:extLst>
              </a:tr>
              <a:tr h="407984">
                <a:tc>
                  <a:txBody>
                    <a:bodyPr/>
                    <a:lstStyle/>
                    <a:p>
                      <a:r>
                        <a:rPr lang="en-US" dirty="0"/>
                        <a:t>Delete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331095"/>
                  </a:ext>
                </a:extLst>
              </a:tr>
              <a:tr h="407984">
                <a:tc>
                  <a:txBody>
                    <a:bodyPr/>
                    <a:lstStyle/>
                    <a:p>
                      <a:r>
                        <a:rPr lang="en-US" dirty="0"/>
                        <a:t>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Olog</a:t>
                      </a:r>
                      <a:r>
                        <a:rPr lang="en-US" dirty="0"/>
                        <a:t>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32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4122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C9C014-F0FA-45EC-AFCB-B1D95991B41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742D5F-9C8E-4744-8B54-A8A79DFEA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86" y="219946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dirty="0"/>
              <a:t>Conclusion and Future Work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5918B-8FE6-45D7-A295-E62A745F63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438" y="1785561"/>
            <a:ext cx="10325362" cy="2392135"/>
          </a:xfrm>
        </p:spPr>
        <p:txBody>
          <a:bodyPr vert="horz" wrap="none" lIns="91440" tIns="45720" rIns="91440" bIns="45720" anchor="t" anchorCtr="0"/>
          <a:lstStyle/>
          <a:p>
            <a:r>
              <a:rPr lang="en-US" dirty="0"/>
              <a:t>Conc: Novel idea imp</a:t>
            </a:r>
          </a:p>
          <a:p>
            <a:r>
              <a:rPr lang="en-US" dirty="0"/>
              <a:t>Hybrid of rope and str</a:t>
            </a:r>
          </a:p>
          <a:p>
            <a:r>
              <a:rPr lang="en-US" dirty="0"/>
              <a:t>Comparison with ropes- 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Future </a:t>
            </a:r>
            <a:r>
              <a:rPr lang="en-US" dirty="0" err="1"/>
              <a:t>Work:Optimize</a:t>
            </a:r>
            <a:r>
              <a:rPr lang="en-US" dirty="0"/>
              <a:t>- balanced trees, Integration with </a:t>
            </a:r>
            <a:r>
              <a:rPr lang="en-US" dirty="0" err="1"/>
              <a:t>mempools</a:t>
            </a:r>
            <a:r>
              <a:rPr lang="en-US" dirty="0"/>
              <a:t>,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89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9889399" y="5140333"/>
            <a:ext cx="2082209" cy="1104044"/>
          </a:xfrm>
        </p:spPr>
        <p:txBody>
          <a:bodyPr lIns="91440" tIns="45720" rIns="91440" bIns="45720" anchor="t"/>
          <a:lstStyle/>
          <a:p>
            <a:r>
              <a:rPr lang="en-US" sz="1800" dirty="0"/>
              <a:t>Noah Malhi</a:t>
            </a:r>
          </a:p>
          <a:p>
            <a:r>
              <a:rPr lang="en-US" sz="1800" dirty="0"/>
              <a:t>Prashant Kumar</a:t>
            </a:r>
          </a:p>
          <a:p>
            <a:r>
              <a:rPr lang="en-US" sz="1800" dirty="0"/>
              <a:t>Quentin Jimenez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377937" y="2013431"/>
            <a:ext cx="3887106" cy="1794513"/>
          </a:xfrm>
        </p:spPr>
        <p:txBody>
          <a:bodyPr lIns="91440" tIns="45720" rIns="91440" bIns="45720" anchor="t"/>
          <a:lstStyle/>
          <a:p>
            <a:r>
              <a:rPr lang="en-US" dirty="0"/>
              <a:t>Thank You!</a:t>
            </a:r>
          </a:p>
          <a:p>
            <a:endParaRPr lang="en-US" dirty="0"/>
          </a:p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971053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New concept by Professor Dov Kruger</a:t>
            </a:r>
          </a:p>
          <a:p>
            <a:r>
              <a:rPr lang="en-IN" dirty="0"/>
              <a:t>Ropes: Boehm and Russ </a:t>
            </a:r>
          </a:p>
          <a:p>
            <a:r>
              <a:rPr lang="en-IN" dirty="0"/>
              <a:t>Binary tree</a:t>
            </a:r>
          </a:p>
          <a:p>
            <a:r>
              <a:rPr lang="en-IN" dirty="0"/>
              <a:t>Leaf nodes hold strings</a:t>
            </a:r>
          </a:p>
          <a:p>
            <a:r>
              <a:rPr lang="en-IN" dirty="0"/>
              <a:t>Internal Nodes hold length</a:t>
            </a:r>
            <a:br>
              <a:rPr lang="en-IN" dirty="0"/>
            </a:br>
            <a:r>
              <a:rPr lang="en-IN" dirty="0"/>
              <a:t>of the strings to the left</a:t>
            </a:r>
          </a:p>
          <a:p>
            <a:r>
              <a:rPr lang="en-IN" dirty="0"/>
              <a:t>Sample rope:</a:t>
            </a:r>
            <a:br>
              <a:rPr lang="en-IN" dirty="0"/>
            </a:br>
            <a:r>
              <a:rPr lang="en-IN" dirty="0"/>
              <a:t>(image: </a:t>
            </a:r>
            <a:r>
              <a:rPr lang="en-IN" dirty="0" err="1"/>
              <a:t>wikipedia</a:t>
            </a:r>
            <a:r>
              <a:rPr lang="en-IN" dirty="0"/>
              <a:t>)</a:t>
            </a:r>
            <a:br>
              <a:rPr lang="en-IN" dirty="0"/>
            </a:br>
            <a:r>
              <a:rPr lang="en-IN" dirty="0"/>
              <a:t>String: Hello my name is Simon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030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Literature</a:t>
            </a:r>
            <a:endParaRPr lang="en-US" dirty="0"/>
          </a:p>
        </p:txBody>
      </p:sp>
      <p:pic>
        <p:nvPicPr>
          <p:cNvPr id="5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E4AB3AB1-4B64-C0CE-8A16-70C0F3F2A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113" y="1205170"/>
            <a:ext cx="8046349" cy="375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320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The String Class:</a:t>
            </a:r>
            <a:br>
              <a:rPr lang="en-IN" dirty="0"/>
            </a:br>
            <a:r>
              <a:rPr lang="en-IN" dirty="0"/>
              <a:t>-  Array based object for streaming char</a:t>
            </a:r>
            <a:br>
              <a:rPr lang="en-IN" dirty="0"/>
            </a:br>
            <a:r>
              <a:rPr lang="en-IN" dirty="0"/>
              <a:t>- Insertion becomes a problem for large objects</a:t>
            </a:r>
          </a:p>
          <a:p>
            <a:r>
              <a:rPr lang="en-IN" dirty="0"/>
              <a:t>Chain is an efficient tree structure for reading extremely large files.</a:t>
            </a:r>
          </a:p>
          <a:p>
            <a:r>
              <a:rPr lang="en-IN" dirty="0"/>
              <a:t>Chain is a hybrid concept by Prof. Dov Kruger.</a:t>
            </a:r>
          </a:p>
          <a:p>
            <a:r>
              <a:rPr lang="en-IN" dirty="0"/>
              <a:t> Leaves of the tree are lines, and each individual line is a conventional string.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2223000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760034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M-</a:t>
            </a:r>
            <a:r>
              <a:rPr lang="en-IN" dirty="0" err="1"/>
              <a:t>ary</a:t>
            </a:r>
            <a:r>
              <a:rPr lang="en-IN" dirty="0"/>
              <a:t> Trees.</a:t>
            </a:r>
          </a:p>
          <a:p>
            <a:r>
              <a:rPr lang="en-IN" dirty="0"/>
              <a:t>Rules:</a:t>
            </a:r>
            <a:br>
              <a:rPr lang="en-IN" dirty="0"/>
            </a:br>
            <a:r>
              <a:rPr lang="en-IN" dirty="0"/>
              <a:t>at most m children</a:t>
            </a:r>
            <a:br>
              <a:rPr lang="en-IN" dirty="0"/>
            </a:br>
            <a:r>
              <a:rPr lang="en-IN" dirty="0"/>
              <a:t>Special cases:</a:t>
            </a:r>
            <a:br>
              <a:rPr lang="en-IN" dirty="0"/>
            </a:br>
            <a:r>
              <a:rPr lang="en-IN" dirty="0"/>
              <a:t>binary , ternary tree</a:t>
            </a:r>
          </a:p>
          <a:p>
            <a:r>
              <a:rPr lang="en-IN" dirty="0"/>
              <a:t>Root Node-</a:t>
            </a:r>
            <a:br>
              <a:rPr lang="en-IN" dirty="0"/>
            </a:br>
            <a:r>
              <a:rPr lang="en-IN" dirty="0"/>
              <a:t>Pointer to internal nodes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Internal Nodes-</a:t>
            </a:r>
            <a:br>
              <a:rPr lang="en-IN" dirty="0"/>
            </a:br>
            <a:r>
              <a:rPr lang="en-IN" dirty="0"/>
              <a:t>Pointer to internal/leaf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Leaf Nodes</a:t>
            </a:r>
            <a:br>
              <a:rPr lang="en-US" dirty="0"/>
            </a:br>
            <a:r>
              <a:rPr lang="en-IN" dirty="0"/>
              <a:t>Pointer to String</a:t>
            </a:r>
            <a:br>
              <a:rPr lang="en-US" dirty="0"/>
            </a:br>
            <a:r>
              <a:rPr lang="en-IN" dirty="0"/>
              <a:t>(which is a line)</a:t>
            </a:r>
            <a:br>
              <a:rPr lang="en-US" dirty="0"/>
            </a:b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Structure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CAF0EDC4-086C-5B33-ECCC-55EEDA2DF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654" y="46736"/>
            <a:ext cx="8218831" cy="637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94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Check space in </a:t>
            </a:r>
            <a:br>
              <a:rPr lang="en-IN" dirty="0"/>
            </a:br>
            <a:r>
              <a:rPr lang="en-IN" dirty="0"/>
              <a:t>Internal1</a:t>
            </a:r>
          </a:p>
          <a:p>
            <a:r>
              <a:rPr lang="en-IN" dirty="0"/>
              <a:t>Split Internal1</a:t>
            </a:r>
          </a:p>
          <a:p>
            <a:r>
              <a:rPr lang="en-IN" dirty="0"/>
              <a:t>Insert at pos1</a:t>
            </a:r>
          </a:p>
          <a:p>
            <a:r>
              <a:rPr lang="en-IN" dirty="0"/>
              <a:t>Shift everything to </a:t>
            </a:r>
            <a:br>
              <a:rPr lang="en-IN" dirty="0"/>
            </a:br>
            <a:r>
              <a:rPr lang="en-IN" dirty="0"/>
              <a:t>right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Insert start</a:t>
            </a:r>
            <a:endParaRPr lang="en-US" dirty="0" err="1"/>
          </a:p>
        </p:txBody>
      </p:sp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EBFF53B3-BDA6-194E-CBCB-DAFEB41CF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268" y="49068"/>
            <a:ext cx="8765029" cy="641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631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Insert 10 lines at </a:t>
            </a:r>
            <a:r>
              <a:rPr lang="en-IN" dirty="0" err="1"/>
              <a:t>pos</a:t>
            </a:r>
            <a:r>
              <a:rPr lang="en-IN" dirty="0"/>
              <a:t> 25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Insert middle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79B93358-43A9-23F5-8CF8-B4C13ECD6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842" y="52733"/>
            <a:ext cx="6824588" cy="637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85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760034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M-</a:t>
            </a:r>
            <a:r>
              <a:rPr lang="en-IN" dirty="0" err="1"/>
              <a:t>ary</a:t>
            </a:r>
            <a:r>
              <a:rPr lang="en-IN" dirty="0"/>
              <a:t> Trees.</a:t>
            </a:r>
          </a:p>
          <a:p>
            <a:r>
              <a:rPr lang="en-IN" dirty="0"/>
              <a:t>Rules:</a:t>
            </a:r>
            <a:br>
              <a:rPr lang="en-IN" dirty="0"/>
            </a:br>
            <a:r>
              <a:rPr lang="en-IN" dirty="0"/>
              <a:t>at most m children</a:t>
            </a:r>
            <a:br>
              <a:rPr lang="en-IN" dirty="0"/>
            </a:br>
            <a:r>
              <a:rPr lang="en-IN" dirty="0"/>
              <a:t>Special cases:</a:t>
            </a:r>
            <a:br>
              <a:rPr lang="en-IN" dirty="0"/>
            </a:br>
            <a:r>
              <a:rPr lang="en-IN" dirty="0"/>
              <a:t>binary , ternary tree</a:t>
            </a:r>
          </a:p>
          <a:p>
            <a:r>
              <a:rPr lang="en-IN" dirty="0"/>
              <a:t>Root Node-</a:t>
            </a:r>
            <a:br>
              <a:rPr lang="en-IN" dirty="0"/>
            </a:br>
            <a:r>
              <a:rPr lang="en-IN" dirty="0"/>
              <a:t>Pointer to internal nodes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Internal Nodes-</a:t>
            </a:r>
            <a:br>
              <a:rPr lang="en-IN" dirty="0"/>
            </a:br>
            <a:r>
              <a:rPr lang="en-IN" dirty="0"/>
              <a:t>Pointer to internal/leaf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Leaf Nodes</a:t>
            </a:r>
            <a:br>
              <a:rPr lang="en-US" dirty="0"/>
            </a:br>
            <a:r>
              <a:rPr lang="en-IN" dirty="0"/>
              <a:t>Pointer to String</a:t>
            </a:r>
            <a:br>
              <a:rPr lang="en-US" dirty="0"/>
            </a:br>
            <a:r>
              <a:rPr lang="en-IN" dirty="0"/>
              <a:t>(which is a line)</a:t>
            </a:r>
            <a:br>
              <a:rPr lang="en-US" dirty="0"/>
            </a:b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Base Struct: refer.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CAF0EDC4-086C-5B33-ECCC-55EEDA2DF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654" y="46736"/>
            <a:ext cx="8218831" cy="637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523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Delete-1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54E9AF32-9A94-748C-7660-4BF864A8E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711" y="3604"/>
            <a:ext cx="8175711" cy="6433847"/>
          </a:xfrm>
          <a:prstGeom prst="rect">
            <a:avLst/>
          </a:prstGeom>
        </p:spPr>
      </p:pic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244288D-6B62-2A17-7C38-EB4FD0E1A5E3}"/>
              </a:ext>
            </a:extLst>
          </p:cNvPr>
          <p:cNvSpPr txBox="1">
            <a:spLocks/>
          </p:cNvSpPr>
          <p:nvPr/>
        </p:nvSpPr>
        <p:spPr>
          <a:xfrm>
            <a:off x="44226" y="588177"/>
            <a:ext cx="12083547" cy="5673770"/>
          </a:xfrm>
          <a:prstGeom prst="rect">
            <a:avLst/>
          </a:prstGeom>
        </p:spPr>
        <p:txBody>
          <a:bodyPr vert="horz" lIns="91440" tIns="45720" rIns="91440" bIns="45720" anchor="t"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573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Delete 5 lines at </a:t>
            </a:r>
            <a:r>
              <a:rPr lang="en-IN" dirty="0" err="1"/>
              <a:t>pos</a:t>
            </a:r>
            <a:r>
              <a:rPr lang="en-IN" dirty="0"/>
              <a:t> 40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9810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Delete-2</a:t>
            </a:r>
            <a:endParaRPr lang="en-US" dirty="0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29513E2D-6462-E94C-B4FC-53636F9AC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924" y="48420"/>
            <a:ext cx="8175712" cy="638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38744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E406F"/>
      </a:accent1>
      <a:accent2>
        <a:srgbClr val="EEA42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39144</TotalTime>
  <Words>357</Words>
  <Application>Microsoft Office PowerPoint</Application>
  <PresentationFormat>Custom</PresentationFormat>
  <Paragraphs>29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9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Cover Slides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PowerPoint Presentation</vt:lpstr>
      <vt:lpstr>Literature</vt:lpstr>
      <vt:lpstr>Problem Statement</vt:lpstr>
      <vt:lpstr>Structure</vt:lpstr>
      <vt:lpstr>Insert start</vt:lpstr>
      <vt:lpstr>Insert middle</vt:lpstr>
      <vt:lpstr>Base Struct: refer.</vt:lpstr>
      <vt:lpstr>Delete-1</vt:lpstr>
      <vt:lpstr>Delete-2</vt:lpstr>
      <vt:lpstr>Progress</vt:lpstr>
      <vt:lpstr>How are we different?</vt:lpstr>
      <vt:lpstr>Complexity Analysis</vt:lpstr>
      <vt:lpstr>Conclusion and Future Work</vt:lpstr>
      <vt:lpstr>PowerPoint Presentation</vt:lpstr>
    </vt:vector>
  </TitlesOfParts>
  <Company>Stevens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143 Years of Innovation</dc:title>
  <dc:creator>Laura Bubeck</dc:creator>
  <cp:lastModifiedBy>ravisoni.sgrl@gmail.com</cp:lastModifiedBy>
  <cp:revision>1526</cp:revision>
  <cp:lastPrinted>2016-08-09T14:57:31Z</cp:lastPrinted>
  <dcterms:created xsi:type="dcterms:W3CDTF">2013-11-01T14:42:31Z</dcterms:created>
  <dcterms:modified xsi:type="dcterms:W3CDTF">2022-12-12T21:35:11Z</dcterms:modified>
</cp:coreProperties>
</file>